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16" r:id="rId2"/>
    <p:sldId id="422" r:id="rId3"/>
    <p:sldId id="419" r:id="rId4"/>
    <p:sldId id="417" r:id="rId5"/>
    <p:sldId id="421" r:id="rId6"/>
    <p:sldId id="420" r:id="rId7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5B99"/>
    <a:srgbClr val="EEAE3B"/>
    <a:srgbClr val="B01C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E0031A-9B23-4A47-A609-38718085BFA5}" v="16" dt="2023-07-25T20:24:29.8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/>
    <p:restoredTop sz="97684"/>
  </p:normalViewPr>
  <p:slideViewPr>
    <p:cSldViewPr snapToGrid="0" snapToObjects="1">
      <p:cViewPr varScale="1">
        <p:scale>
          <a:sx n="90" d="100"/>
          <a:sy n="90" d="100"/>
        </p:scale>
        <p:origin x="11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1"/>
                </a:solidFill>
              </a:rPr>
              <a:t>Non-Supervisors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Supervisors</a:t>
            </a:r>
          </a:p>
        </c:rich>
      </c:tx>
      <c:layout>
        <c:manualLayout>
          <c:xMode val="edge"/>
          <c:yMode val="edge"/>
          <c:x val="0.37906804059009624"/>
          <c:y val="3.47971292492911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C27-44DE-9450-9CF5683EDC6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C27-44DE-9450-9CF5683EDC6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A9C-4641-B2CB-7FEEF672188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A9C-4641-B2CB-7FEEF672188F}"/>
              </c:ext>
            </c:extLst>
          </c:dPt>
          <c:dLbls>
            <c:dLbl>
              <c:idx val="0"/>
              <c:layout>
                <c:manualLayout>
                  <c:x val="-7.9321604330708659E-2"/>
                  <c:y val="-0.29054027494215828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C27-44DE-9450-9CF5683EDC6A}"/>
                </c:ext>
              </c:extLst>
            </c:dLbl>
            <c:dLbl>
              <c:idx val="1"/>
              <c:layout>
                <c:manualLayout>
                  <c:x val="5.2959238406608801E-2"/>
                  <c:y val="0.17457971319892224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C27-44DE-9450-9CF5683EDC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7-44DE-9450-9CF5683EDC6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1"/>
                </a:solidFill>
              </a:rPr>
              <a:t>Non-Supervisors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ED4-4321-88B5-DFEEB191340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ED4-4321-88B5-DFEEB191340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ED4-4321-88B5-DFEEB191340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ED4-4321-88B5-DFEEB1913408}"/>
              </c:ext>
            </c:extLst>
          </c:dPt>
          <c:dLbls>
            <c:dLbl>
              <c:idx val="0"/>
              <c:layout>
                <c:manualLayout>
                  <c:x val="-0.23244644836140516"/>
                  <c:y val="-4.9769098562781777E-2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ED4-4321-88B5-DFEEB1913408}"/>
                </c:ext>
              </c:extLst>
            </c:dLbl>
            <c:dLbl>
              <c:idx val="1"/>
              <c:layout>
                <c:manualLayout>
                  <c:x val="0.25092609025318013"/>
                  <c:y val="2.9298826811467855E-2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ED4-4321-88B5-DFEEB19134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625</c:v>
                </c:pt>
                <c:pt idx="1">
                  <c:v>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D4-4321-88B5-DFEEB191340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Overall Faculty/Staff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C92-4635-8D1C-37E44854E20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C92-4635-8D1C-37E44854E20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C92-4635-8D1C-37E44854E20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C92-4635-8D1C-37E44854E208}"/>
              </c:ext>
            </c:extLst>
          </c:dPt>
          <c:dLbls>
            <c:dLbl>
              <c:idx val="0"/>
              <c:layout>
                <c:manualLayout>
                  <c:x val="-0.213933038166846"/>
                  <c:y val="-0.17437793803816562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C92-4635-8D1C-37E44854E208}"/>
                </c:ext>
              </c:extLst>
            </c:dLbl>
            <c:dLbl>
              <c:idx val="1"/>
              <c:layout>
                <c:manualLayout>
                  <c:x val="0.21908460516200931"/>
                  <c:y val="0.11559438568180085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C92-4635-8D1C-37E44854E2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825</c:v>
                </c:pt>
                <c:pt idx="1">
                  <c:v>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C92-4635-8D1C-37E44854E20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Presidents</a:t>
            </a:r>
          </a:p>
        </c:rich>
      </c:tx>
      <c:layout>
        <c:manualLayout>
          <c:xMode val="edge"/>
          <c:yMode val="edge"/>
          <c:x val="0.37906804059009624"/>
          <c:y val="3.47971292492911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C27-44DE-9450-9CF5683EDC6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C27-44DE-9450-9CF5683EDC6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80-4598-8174-BED3DD1AFAD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80-4598-8174-BED3DD1AFAD9}"/>
              </c:ext>
            </c:extLst>
          </c:dPt>
          <c:dLbls>
            <c:dLbl>
              <c:idx val="0"/>
              <c:layout>
                <c:manualLayout>
                  <c:x val="-2.756321080202008E-2"/>
                  <c:y val="-0.27201852958713135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C27-44DE-9450-9CF5683EDC6A}"/>
                </c:ext>
              </c:extLst>
            </c:dLbl>
            <c:dLbl>
              <c:idx val="1"/>
              <c:layout>
                <c:manualLayout>
                  <c:x val="-6.8693622456980435E-2"/>
                  <c:y val="0.18044811596499716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C27-44DE-9450-9CF5683EDC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66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7-44DE-9450-9CF5683EDC6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1"/>
                </a:solidFill>
              </a:rPr>
              <a:t>Business</a:t>
            </a:r>
            <a:r>
              <a:rPr lang="en-US" baseline="0" dirty="0">
                <a:solidFill>
                  <a:schemeClr val="bg1"/>
                </a:solidFill>
              </a:rPr>
              <a:t> &amp; Admin Affairs</a:t>
            </a:r>
            <a:endParaRPr lang="en-US" dirty="0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ED4-4321-88B5-DFEEB191340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ED4-4321-88B5-DFEEB191340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ED4-4321-88B5-DFEEB191340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ED4-4321-88B5-DFEEB1913408}"/>
              </c:ext>
            </c:extLst>
          </c:dPt>
          <c:dLbls>
            <c:dLbl>
              <c:idx val="0"/>
              <c:layout>
                <c:manualLayout>
                  <c:x val="-0.16299188455970534"/>
                  <c:y val="-0.2838588188407602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ED4-4321-88B5-DFEEB1913408}"/>
                </c:ext>
              </c:extLst>
            </c:dLbl>
            <c:dLbl>
              <c:idx val="1"/>
              <c:layout>
                <c:manualLayout>
                  <c:x val="0.10753602304967104"/>
                  <c:y val="0.17481405833561658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ED4-4321-88B5-DFEEB19134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153</c:v>
                </c:pt>
                <c:pt idx="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D4-4321-88B5-DFEEB191340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Athletics</a:t>
            </a:r>
            <a:r>
              <a:rPr lang="en-US" baseline="0" dirty="0">
                <a:solidFill>
                  <a:schemeClr val="bg2"/>
                </a:solidFill>
              </a:rPr>
              <a:t> Staff</a:t>
            </a:r>
            <a:endParaRPr lang="en-US" dirty="0">
              <a:solidFill>
                <a:schemeClr val="bg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C92-4635-8D1C-37E44854E20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C92-4635-8D1C-37E44854E20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C92-4635-8D1C-37E44854E20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C92-4635-8D1C-37E44854E208}"/>
              </c:ext>
            </c:extLst>
          </c:dPt>
          <c:dLbls>
            <c:dLbl>
              <c:idx val="0"/>
              <c:layout>
                <c:manualLayout>
                  <c:x val="5.3837801324207544E-3"/>
                  <c:y val="-0.44781005833165777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C92-4635-8D1C-37E44854E20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92-4635-8D1C-37E44854E2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C92-4635-8D1C-37E44854E20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Faculty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C27-44DE-9450-9CF5683EDC6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C27-44DE-9450-9CF5683EDC6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721-4002-A5D2-CC95CA7C18E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721-4002-A5D2-CC95CA7C18E3}"/>
              </c:ext>
            </c:extLst>
          </c:dPt>
          <c:dLbls>
            <c:dLbl>
              <c:idx val="0"/>
              <c:layout>
                <c:manualLayout>
                  <c:x val="-0.19933671276303358"/>
                  <c:y val="-0.20876457652764446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C27-44DE-9450-9CF5683EDC6A}"/>
                </c:ext>
              </c:extLst>
            </c:dLbl>
            <c:dLbl>
              <c:idx val="1"/>
              <c:layout>
                <c:manualLayout>
                  <c:x val="0.18155119698077718"/>
                  <c:y val="0.1557121305861929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C27-44DE-9450-9CF5683EDC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194</c:v>
                </c:pt>
                <c:pt idx="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7-44DE-9450-9CF5683EDC6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1"/>
                </a:solidFill>
              </a:rPr>
              <a:t>Adjuncts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ED4-4321-88B5-DFEEB191340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ED4-4321-88B5-DFEEB191340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ED4-4321-88B5-DFEEB191340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ED4-4321-88B5-DFEEB1913408}"/>
              </c:ext>
            </c:extLst>
          </c:dPt>
          <c:dLbls>
            <c:dLbl>
              <c:idx val="0"/>
              <c:layout>
                <c:manualLayout>
                  <c:x val="-0.18683838337733036"/>
                  <c:y val="0.11895274918830209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ED4-4321-88B5-DFEEB1913408}"/>
                </c:ext>
              </c:extLst>
            </c:dLbl>
            <c:dLbl>
              <c:idx val="1"/>
              <c:layout>
                <c:manualLayout>
                  <c:x val="0.20802439967070427"/>
                  <c:y val="-0.19279124551406335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ED4-4321-88B5-DFEEB19134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 formatCode="General">
                  <c:v>117</c:v>
                </c:pt>
                <c:pt idx="1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D4-4321-88B5-DFEEB191340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Academic Affairs (A/P &amp; S/S)</a:t>
            </a:r>
          </a:p>
        </c:rich>
      </c:tx>
      <c:layout>
        <c:manualLayout>
          <c:xMode val="edge"/>
          <c:yMode val="edge"/>
          <c:x val="0.23911674645830705"/>
          <c:y val="2.865553207456575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EAE-4E65-8161-404776D0504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EAE-4E65-8161-404776D0504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EAE-4E65-8161-404776D0504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EAE-4E65-8161-404776D0504A}"/>
              </c:ext>
            </c:extLst>
          </c:dPt>
          <c:dLbls>
            <c:dLbl>
              <c:idx val="0"/>
              <c:layout>
                <c:manualLayout>
                  <c:x val="-0.21174695394004833"/>
                  <c:y val="-0.13808830084732843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EAE-4E65-8161-404776D0504A}"/>
                </c:ext>
              </c:extLst>
            </c:dLbl>
            <c:dLbl>
              <c:idx val="1"/>
              <c:layout>
                <c:manualLayout>
                  <c:x val="0.21908460516200931"/>
                  <c:y val="0.11559438568180085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EAE-4E65-8161-404776D050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235</c:v>
                </c:pt>
                <c:pt idx="1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AE-4E65-8161-404776D0504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ABS</a:t>
            </a:r>
          </a:p>
        </c:rich>
      </c:tx>
      <c:layout>
        <c:manualLayout>
          <c:xMode val="edge"/>
          <c:yMode val="edge"/>
          <c:x val="0.44113303114579899"/>
          <c:y val="2.36919498552845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C27-44DE-9450-9CF5683EDC6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C27-44DE-9450-9CF5683EDC6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80-4598-8174-BED3DD1AFAD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80-4598-8174-BED3DD1AFAD9}"/>
              </c:ext>
            </c:extLst>
          </c:dPt>
          <c:dLbls>
            <c:dLbl>
              <c:idx val="0"/>
              <c:layout>
                <c:manualLayout>
                  <c:x val="-0.20075328030284198"/>
                  <c:y val="-0.21650660036667085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C27-44DE-9450-9CF5683EDC6A}"/>
                </c:ext>
              </c:extLst>
            </c:dLbl>
            <c:dLbl>
              <c:idx val="1"/>
              <c:layout>
                <c:manualLayout>
                  <c:x val="0.21293257257377216"/>
                  <c:y val="0.14341785028287285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C27-44DE-9450-9CF5683EDC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7-44DE-9450-9CF5683EDC6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CCB</a:t>
            </a:r>
          </a:p>
        </c:rich>
      </c:tx>
      <c:layout>
        <c:manualLayout>
          <c:xMode val="edge"/>
          <c:yMode val="edge"/>
          <c:x val="0.41414820702842053"/>
          <c:y val="3.47970048413376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1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E39-4E29-81C8-4CCBB9C360E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E39-4E29-81C8-4CCBB9C360E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E39-4E29-81C8-4CCBB9C360E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E39-4E29-81C8-4CCBB9C360E4}"/>
              </c:ext>
            </c:extLst>
          </c:dPt>
          <c:dLbls>
            <c:dLbl>
              <c:idx val="0"/>
              <c:layout>
                <c:manualLayout>
                  <c:x val="-0.17106997377372565"/>
                  <c:y val="-0.28313693028298953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E39-4E29-81C8-4CCBB9C360E4}"/>
                </c:ext>
              </c:extLst>
            </c:dLbl>
            <c:dLbl>
              <c:idx val="1"/>
              <c:layout>
                <c:manualLayout>
                  <c:x val="0.17785230122118015"/>
                  <c:y val="0.18043470023638322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E39-4E29-81C8-4CCBB9C36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39-4E29-81C8-4CCBB9C360E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HHS</a:t>
            </a:r>
          </a:p>
        </c:rich>
      </c:tx>
      <c:layout>
        <c:manualLayout>
          <c:xMode val="edge"/>
          <c:yMode val="edge"/>
          <c:x val="0.43573606632232337"/>
          <c:y val="3.109531984598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858-4D5C-9B79-9F076D94C47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858-4D5C-9B79-9F076D94C47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858-4D5C-9B79-9F076D94C47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858-4D5C-9B79-9F076D94C47A}"/>
              </c:ext>
            </c:extLst>
          </c:dPt>
          <c:dLbls>
            <c:dLbl>
              <c:idx val="0"/>
              <c:layout>
                <c:manualLayout>
                  <c:x val="-0.15218059689156074"/>
                  <c:y val="-0.31645209524114881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858-4D5C-9B79-9F076D94C47A}"/>
                </c:ext>
              </c:extLst>
            </c:dLbl>
            <c:dLbl>
              <c:idx val="1"/>
              <c:layout>
                <c:manualLayout>
                  <c:x val="9.689782886904473E-2"/>
                  <c:y val="0.15082122027357495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858-4D5C-9B79-9F076D94C4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47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58-4D5C-9B79-9F076D94C47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COE</a:t>
            </a:r>
          </a:p>
        </c:rich>
      </c:tx>
      <c:layout>
        <c:manualLayout>
          <c:xMode val="edge"/>
          <c:yMode val="edge"/>
          <c:x val="0.43033910149884769"/>
          <c:y val="3.47970048413376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DC5-403F-B368-C625D40ECD9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DC5-403F-B368-C625D40ECD9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DC5-403F-B368-C625D40ECD9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DC5-403F-B368-C625D40ECD93}"/>
              </c:ext>
            </c:extLst>
          </c:dPt>
          <c:dLbls>
            <c:dLbl>
              <c:idx val="0"/>
              <c:layout>
                <c:manualLayout>
                  <c:x val="-0.14678363206808503"/>
                  <c:y val="-0.30164535525974462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DC5-403F-B368-C625D40ECD93}"/>
                </c:ext>
              </c:extLst>
            </c:dLbl>
            <c:dLbl>
              <c:idx val="1"/>
              <c:layout>
                <c:manualLayout>
                  <c:x val="9.4199346457306932E-2"/>
                  <c:y val="0.15822459026427699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DC5-403F-B368-C625D40ECD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C5-403F-B368-C625D40ECD9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SET</a:t>
            </a:r>
          </a:p>
        </c:rich>
      </c:tx>
      <c:layout>
        <c:manualLayout>
          <c:xMode val="edge"/>
          <c:yMode val="edge"/>
          <c:x val="0.42494213667537195"/>
          <c:y val="3.109531984598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1C3-467A-84E4-FD9CD237F8C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1C3-467A-84E4-FD9CD237F8C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1C3-467A-84E4-FD9CD237F8C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1C3-467A-84E4-FD9CD237F8C2}"/>
              </c:ext>
            </c:extLst>
          </c:dPt>
          <c:dLbls>
            <c:dLbl>
              <c:idx val="0"/>
              <c:layout>
                <c:manualLayout>
                  <c:x val="-0.24123051647890967"/>
                  <c:y val="-0.20169986038526677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1C3-467A-84E4-FD9CD237F8C2}"/>
                </c:ext>
              </c:extLst>
            </c:dLbl>
            <c:dLbl>
              <c:idx val="1"/>
              <c:layout>
                <c:manualLayout>
                  <c:x val="0.17515381880944231"/>
                  <c:y val="0.19524144021778736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1C3-467A-84E4-FD9CD237F8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47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C3-467A-84E4-FD9CD237F8C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Student-Athletes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C27-44DE-9450-9CF5683EDC6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C27-44DE-9450-9CF5683EDC6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721-4002-A5D2-CC95CA7C18E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721-4002-A5D2-CC95CA7C18E3}"/>
              </c:ext>
            </c:extLst>
          </c:dPt>
          <c:dLbls>
            <c:dLbl>
              <c:idx val="0"/>
              <c:layout>
                <c:manualLayout>
                  <c:x val="-9.0906818654513472E-2"/>
                  <c:y val="-0.30046234952936912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C27-44DE-9450-9CF5683EDC6A}"/>
                </c:ext>
              </c:extLst>
            </c:dLbl>
            <c:dLbl>
              <c:idx val="1"/>
              <c:layout>
                <c:manualLayout>
                  <c:x val="0.12942140357611773"/>
                  <c:y val="0.18723328424477764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C27-44DE-9450-9CF5683EDC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369</c:v>
                </c:pt>
                <c:pt idx="1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7-44DE-9450-9CF5683EDC6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1"/>
                </a:solidFill>
              </a:rPr>
              <a:t>General</a:t>
            </a:r>
            <a:r>
              <a:rPr lang="en-US" baseline="0" dirty="0">
                <a:solidFill>
                  <a:schemeClr val="bg1"/>
                </a:solidFill>
              </a:rPr>
              <a:t> Student Population</a:t>
            </a:r>
            <a:endParaRPr lang="en-US" dirty="0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64320866141731"/>
          <c:y val="9.3117181771826915E-2"/>
          <c:w val="0.58271358267716533"/>
          <c:h val="0.8740703202466584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ED4-4321-88B5-DFEEB191340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ED4-4321-88B5-DFEEB191340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ED4-4321-88B5-DFEEB191340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ED4-4321-88B5-DFEEB1913408}"/>
              </c:ext>
            </c:extLst>
          </c:dPt>
          <c:dLbls>
            <c:dLbl>
              <c:idx val="0"/>
              <c:layout>
                <c:manualLayout>
                  <c:x val="-0.11594201875855392"/>
                  <c:y val="0.19363165367275265"/>
                </c:manualLayout>
              </c:layout>
              <c:tx>
                <c:rich>
                  <a:bodyPr/>
                  <a:lstStyle/>
                  <a:p>
                    <a:fld id="{EDE63AA1-122C-497E-A967-0B056AF8686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F258F265-4D5C-4C6D-BCDD-7E9595FF790C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ED4-4321-88B5-DFEEB1913408}"/>
                </c:ext>
              </c:extLst>
            </c:dLbl>
            <c:dLbl>
              <c:idx val="1"/>
              <c:layout>
                <c:manualLayout>
                  <c:x val="0.14338353985054827"/>
                  <c:y val="-0.28470371385159537"/>
                </c:manualLayout>
              </c:layout>
              <c:tx>
                <c:rich>
                  <a:bodyPr/>
                  <a:lstStyle/>
                  <a:p>
                    <a:fld id="{3B73FC37-630B-4E90-8DE7-F3E850BB7A77}" type="CATEGORYNAME">
                      <a:rPr lang="en-US" dirty="0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5EDE803-1BB5-4775-81DB-D6E327311EEA}" type="PERCENTAGE">
                      <a:rPr lang="en-US" baseline="0" dirty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ED4-4321-88B5-DFEEB19134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Completed</c:v>
                </c:pt>
                <c:pt idx="1">
                  <c:v>Not completed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 formatCode="General">
                  <c:v>837</c:v>
                </c:pt>
                <c:pt idx="1">
                  <c:v>4573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D4-4321-88B5-DFEEB191340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6F611B-1D96-5946-83C6-DF150750D333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1CEDB-E597-CA43-AA13-B661714C1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98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EDFAF-18F8-1B4E-AA27-A95BB2D4EC2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1EEC5-9499-6D45-8A00-05EF54E32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8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8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96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81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70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94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23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0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9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59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49CD3-F10D-0843-A5EE-FAB6AC1DDE4C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0AFE1-7FC9-8741-8799-AA08A2890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4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chart" Target="../charts/chart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EE199-3D1D-F740-A04F-D8E8BB5F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0133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1BA43BA-AF46-9B7A-DFC8-DD59FD79CA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9329131"/>
              </p:ext>
            </p:extLst>
          </p:nvPr>
        </p:nvGraphicFramePr>
        <p:xfrm>
          <a:off x="3151594" y="2298846"/>
          <a:ext cx="5668454" cy="40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8898FA22-4E5B-20CF-693B-D52BF0FC2A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Get Inclusive Reporting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0490FB56-1F3B-8796-C949-B1BF129419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 Report</a:t>
            </a:r>
          </a:p>
          <a:p>
            <a:pPr algn="ctr"/>
            <a:r>
              <a:rPr lang="en-US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July 25</a:t>
            </a:r>
            <a:r>
              <a:rPr lang="en-US" sz="24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3708783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EE199-3D1D-F740-A04F-D8E8BB5F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01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BDA376-36C3-794C-85C7-F73D3147D0DC}"/>
              </a:ext>
            </a:extLst>
          </p:cNvPr>
          <p:cNvSpPr txBox="1"/>
          <p:nvPr/>
        </p:nvSpPr>
        <p:spPr>
          <a:xfrm>
            <a:off x="0" y="22498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Get Inclusive Reporting</a:t>
            </a:r>
          </a:p>
          <a:p>
            <a:pPr algn="ctr"/>
            <a:r>
              <a:rPr lang="en-US" sz="48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Faculty/Staff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2FD065B-6304-D777-B46E-A7A3F6C0C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2686828"/>
              </p:ext>
            </p:extLst>
          </p:nvPr>
        </p:nvGraphicFramePr>
        <p:xfrm>
          <a:off x="-638550" y="2298847"/>
          <a:ext cx="5481140" cy="4014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1BA43BA-AF46-9B7A-DFC8-DD59FD79CA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2950493"/>
              </p:ext>
            </p:extLst>
          </p:nvPr>
        </p:nvGraphicFramePr>
        <p:xfrm>
          <a:off x="3151594" y="2298846"/>
          <a:ext cx="5668454" cy="40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6DE9CD0-5775-A6F3-1D39-ADAA59373F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3806599"/>
              </p:ext>
            </p:extLst>
          </p:nvPr>
        </p:nvGraphicFramePr>
        <p:xfrm>
          <a:off x="7109574" y="2269612"/>
          <a:ext cx="5809472" cy="419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05238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EE199-3D1D-F740-A04F-D8E8BB5F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01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BDA376-36C3-794C-85C7-F73D3147D0DC}"/>
              </a:ext>
            </a:extLst>
          </p:cNvPr>
          <p:cNvSpPr txBox="1"/>
          <p:nvPr/>
        </p:nvSpPr>
        <p:spPr>
          <a:xfrm>
            <a:off x="0" y="22498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Get Inclusive Reporting</a:t>
            </a:r>
          </a:p>
          <a:p>
            <a:pPr algn="ctr"/>
            <a:r>
              <a:rPr lang="en-US" sz="48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Faculty/Staff – Divisions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2FD065B-6304-D777-B46E-A7A3F6C0C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2781433"/>
              </p:ext>
            </p:extLst>
          </p:nvPr>
        </p:nvGraphicFramePr>
        <p:xfrm>
          <a:off x="-638551" y="2261094"/>
          <a:ext cx="5643537" cy="4114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1BA43BA-AF46-9B7A-DFC8-DD59FD79CA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1104111"/>
              </p:ext>
            </p:extLst>
          </p:nvPr>
        </p:nvGraphicFramePr>
        <p:xfrm>
          <a:off x="3271235" y="2298846"/>
          <a:ext cx="5668454" cy="40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6DE9CD0-5775-A6F3-1D39-ADAA59373F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5213952"/>
              </p:ext>
            </p:extLst>
          </p:nvPr>
        </p:nvGraphicFramePr>
        <p:xfrm>
          <a:off x="7187014" y="2269612"/>
          <a:ext cx="5732032" cy="418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05495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EE199-3D1D-F740-A04F-D8E8BB5F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01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BDA376-36C3-794C-85C7-F73D3147D0DC}"/>
              </a:ext>
            </a:extLst>
          </p:cNvPr>
          <p:cNvSpPr txBox="1"/>
          <p:nvPr/>
        </p:nvSpPr>
        <p:spPr>
          <a:xfrm>
            <a:off x="0" y="22498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Get Inclusive Reporting</a:t>
            </a:r>
          </a:p>
          <a:p>
            <a:pPr algn="ctr"/>
            <a:r>
              <a:rPr lang="en-US" sz="48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Academic Affairs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2FD065B-6304-D777-B46E-A7A3F6C0C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0768891"/>
              </p:ext>
            </p:extLst>
          </p:nvPr>
        </p:nvGraphicFramePr>
        <p:xfrm>
          <a:off x="3042645" y="1794646"/>
          <a:ext cx="6090574" cy="4431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1BA43BA-AF46-9B7A-DFC8-DD59FD79CA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9022745"/>
              </p:ext>
            </p:extLst>
          </p:nvPr>
        </p:nvGraphicFramePr>
        <p:xfrm>
          <a:off x="6990274" y="1805004"/>
          <a:ext cx="6090574" cy="4421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A1D70D3-D20E-E62E-127B-69FE9DCB50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0704833"/>
              </p:ext>
            </p:extLst>
          </p:nvPr>
        </p:nvGraphicFramePr>
        <p:xfrm>
          <a:off x="-888849" y="1807510"/>
          <a:ext cx="6090575" cy="441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16392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EE199-3D1D-F740-A04F-D8E8BB5F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01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BDA376-36C3-794C-85C7-F73D3147D0DC}"/>
              </a:ext>
            </a:extLst>
          </p:cNvPr>
          <p:cNvSpPr txBox="1"/>
          <p:nvPr/>
        </p:nvSpPr>
        <p:spPr>
          <a:xfrm>
            <a:off x="10510" y="109372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Get Inclusive Reporting</a:t>
            </a:r>
          </a:p>
          <a:p>
            <a:pPr algn="ctr"/>
            <a:r>
              <a:rPr lang="en-US" sz="48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Faculty – by College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2FD065B-6304-D777-B46E-A7A3F6C0C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9983972"/>
              </p:ext>
            </p:extLst>
          </p:nvPr>
        </p:nvGraphicFramePr>
        <p:xfrm>
          <a:off x="-735718" y="1532975"/>
          <a:ext cx="4706349" cy="3430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DC0C929-4BE9-01D8-4716-68307E53BC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7617502"/>
              </p:ext>
            </p:extLst>
          </p:nvPr>
        </p:nvGraphicFramePr>
        <p:xfrm>
          <a:off x="3765611" y="1557362"/>
          <a:ext cx="4706349" cy="3430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60F51A7-8DF6-30A9-51BF-CABF34BFAE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9083427"/>
              </p:ext>
            </p:extLst>
          </p:nvPr>
        </p:nvGraphicFramePr>
        <p:xfrm>
          <a:off x="1479868" y="3568036"/>
          <a:ext cx="4706349" cy="3430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18FF382-48E0-AA02-E822-0B341DA27C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0584168"/>
              </p:ext>
            </p:extLst>
          </p:nvPr>
        </p:nvGraphicFramePr>
        <p:xfrm>
          <a:off x="8274877" y="1632485"/>
          <a:ext cx="4706349" cy="3430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F471F73-4FF4-B5DE-9628-91DFC173C7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4136758"/>
              </p:ext>
            </p:extLst>
          </p:nvPr>
        </p:nvGraphicFramePr>
        <p:xfrm>
          <a:off x="6023617" y="3600650"/>
          <a:ext cx="4706349" cy="3430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708825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EE199-3D1D-F740-A04F-D8E8BB5F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6124"/>
            <a:ext cx="12192000" cy="70762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BDA376-36C3-794C-85C7-F73D3147D0DC}"/>
              </a:ext>
            </a:extLst>
          </p:cNvPr>
          <p:cNvSpPr txBox="1"/>
          <p:nvPr/>
        </p:nvSpPr>
        <p:spPr>
          <a:xfrm>
            <a:off x="0" y="22498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Get Inclusive Reporting</a:t>
            </a:r>
          </a:p>
          <a:p>
            <a:pPr algn="ctr"/>
            <a:r>
              <a:rPr lang="en-US" sz="4800" b="1" i="1" spc="-150" dirty="0">
                <a:solidFill>
                  <a:srgbClr val="EEAE3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2FD065B-6304-D777-B46E-A7A3F6C0CB36}"/>
              </a:ext>
            </a:extLst>
          </p:cNvPr>
          <p:cNvGraphicFramePr/>
          <p:nvPr/>
        </p:nvGraphicFramePr>
        <p:xfrm>
          <a:off x="528340" y="2052736"/>
          <a:ext cx="6090574" cy="4431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1BA43BA-AF46-9B7A-DFC8-DD59FD79CA4C}"/>
              </a:ext>
            </a:extLst>
          </p:cNvPr>
          <p:cNvGraphicFramePr/>
          <p:nvPr/>
        </p:nvGraphicFramePr>
        <p:xfrm>
          <a:off x="5939239" y="2063094"/>
          <a:ext cx="6090574" cy="4421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5542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3498</TotalTime>
  <Words>168</Words>
  <Application>Microsoft Office PowerPoint</Application>
  <PresentationFormat>Widescreen</PresentationFormat>
  <Paragraphs>61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Get Inclusive Reporting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Jason J. Swackhamer</cp:lastModifiedBy>
  <cp:revision>179</cp:revision>
  <cp:lastPrinted>2017-09-01T20:23:27Z</cp:lastPrinted>
  <dcterms:created xsi:type="dcterms:W3CDTF">2017-05-03T13:39:21Z</dcterms:created>
  <dcterms:modified xsi:type="dcterms:W3CDTF">2023-07-25T20:26:42Z</dcterms:modified>
</cp:coreProperties>
</file>